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78E4E-EFC0-4A98-AFB7-F35D7ADF4B6A}"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04DD2-AE0A-49C4-BD7E-555A6958ECAD}" type="slidenum">
              <a:rPr lang="en-US" smtClean="0"/>
              <a:t>‹#›</a:t>
            </a:fld>
            <a:endParaRPr lang="en-US"/>
          </a:p>
        </p:txBody>
      </p:sp>
    </p:spTree>
    <p:extLst>
      <p:ext uri="{BB962C8B-B14F-4D97-AF65-F5344CB8AC3E}">
        <p14:creationId xmlns:p14="http://schemas.microsoft.com/office/powerpoint/2010/main" val="88366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bed finalized</a:t>
            </a:r>
          </a:p>
        </p:txBody>
      </p:sp>
      <p:sp>
        <p:nvSpPr>
          <p:cNvPr id="4" name="Slide Number Placeholder 3"/>
          <p:cNvSpPr>
            <a:spLocks noGrp="1"/>
          </p:cNvSpPr>
          <p:nvPr>
            <p:ph type="sldNum" sz="quarter" idx="10"/>
          </p:nvPr>
        </p:nvSpPr>
        <p:spPr/>
        <p:txBody>
          <a:bodyPr/>
          <a:lstStyle/>
          <a:p>
            <a:fld id="{30304DD2-AE0A-49C4-BD7E-555A6958ECAD}" type="slidenum">
              <a:rPr lang="en-US" smtClean="0"/>
              <a:t>2</a:t>
            </a:fld>
            <a:endParaRPr lang="en-US"/>
          </a:p>
        </p:txBody>
      </p:sp>
    </p:spTree>
    <p:extLst>
      <p:ext uri="{BB962C8B-B14F-4D97-AF65-F5344CB8AC3E}">
        <p14:creationId xmlns:p14="http://schemas.microsoft.com/office/powerpoint/2010/main" val="50290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Curve-fitted equation for 2 layers: R = -21.9556*F +</a:t>
            </a:r>
            <a:r>
              <a:rPr lang="en-US" baseline="0" dirty="0"/>
              <a:t> 1.2699e3, F in Newtons, R in Ohms. Solve for F: F = -.045546*R + 57.8395</a:t>
            </a:r>
            <a:endParaRPr lang="en-US" dirty="0"/>
          </a:p>
        </p:txBody>
      </p:sp>
      <p:sp>
        <p:nvSpPr>
          <p:cNvPr id="4" name="Slide Number Placeholder 3"/>
          <p:cNvSpPr>
            <a:spLocks noGrp="1"/>
          </p:cNvSpPr>
          <p:nvPr>
            <p:ph type="sldNum" sz="quarter" idx="10"/>
          </p:nvPr>
        </p:nvSpPr>
        <p:spPr/>
        <p:txBody>
          <a:bodyPr/>
          <a:lstStyle/>
          <a:p>
            <a:fld id="{30304DD2-AE0A-49C4-BD7E-555A6958ECAD}" type="slidenum">
              <a:rPr lang="en-US" smtClean="0"/>
              <a:t>6</a:t>
            </a:fld>
            <a:endParaRPr lang="en-US"/>
          </a:p>
        </p:txBody>
      </p:sp>
    </p:spTree>
    <p:extLst>
      <p:ext uri="{BB962C8B-B14F-4D97-AF65-F5344CB8AC3E}">
        <p14:creationId xmlns:p14="http://schemas.microsoft.com/office/powerpoint/2010/main" val="364900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287" y="1205948"/>
            <a:ext cx="9236765" cy="3603853"/>
          </a:xfrm>
        </p:spPr>
        <p:txBody>
          <a:bodyPr>
            <a:normAutofit/>
          </a:bodyPr>
          <a:lstStyle/>
          <a:p>
            <a:pPr algn="ctr"/>
            <a:r>
              <a:rPr lang="en-US" dirty="0"/>
              <a:t>Evaluation of Force-Sensing Materials for a Small</a:t>
            </a:r>
            <a:br>
              <a:rPr lang="en-US" dirty="0"/>
            </a:br>
            <a:r>
              <a:rPr lang="en-US" dirty="0"/>
              <a:t>Robotic Gripper</a:t>
            </a:r>
            <a:br>
              <a:rPr lang="en-US" dirty="0"/>
            </a:br>
            <a:endParaRPr lang="en-US" dirty="0"/>
          </a:p>
        </p:txBody>
      </p:sp>
      <p:sp>
        <p:nvSpPr>
          <p:cNvPr id="3" name="Subtitle 2"/>
          <p:cNvSpPr>
            <a:spLocks noGrp="1"/>
          </p:cNvSpPr>
          <p:nvPr>
            <p:ph type="subTitle" idx="1"/>
          </p:nvPr>
        </p:nvSpPr>
        <p:spPr>
          <a:xfrm>
            <a:off x="2768806" y="4385732"/>
            <a:ext cx="7197726" cy="1644007"/>
          </a:xfrm>
        </p:spPr>
        <p:txBody>
          <a:bodyPr>
            <a:normAutofit lnSpcReduction="10000"/>
          </a:bodyPr>
          <a:lstStyle/>
          <a:p>
            <a:pPr algn="ctr"/>
            <a:r>
              <a:rPr lang="en-US" dirty="0"/>
              <a:t>Anna Martin, Mechanical Engineering </a:t>
            </a:r>
          </a:p>
          <a:p>
            <a:pPr algn="ctr"/>
            <a:r>
              <a:rPr lang="en-US" dirty="0"/>
              <a:t>Mentor: Dr. Spring Berman</a:t>
            </a:r>
          </a:p>
          <a:p>
            <a:pPr algn="ctr"/>
            <a:r>
              <a:rPr lang="en-US" dirty="0"/>
              <a:t>School for the Engineering of Matter, Transport and Energy</a:t>
            </a:r>
          </a:p>
          <a:p>
            <a:pPr algn="ctr"/>
            <a:r>
              <a:rPr lang="en-US" dirty="0"/>
              <a:t>Arizona State University</a:t>
            </a:r>
          </a:p>
          <a:p>
            <a:pPr algn="ctr"/>
            <a:endParaRPr lang="en-US" dirty="0"/>
          </a:p>
        </p:txBody>
      </p:sp>
    </p:spTree>
    <p:extLst>
      <p:ext uri="{BB962C8B-B14F-4D97-AF65-F5344CB8AC3E}">
        <p14:creationId xmlns:p14="http://schemas.microsoft.com/office/powerpoint/2010/main" val="239320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sz="3200" dirty="0"/>
              <a:t>Dr. Spring Berman, Department of Mechanical and Aerospace Engineering</a:t>
            </a:r>
          </a:p>
          <a:p>
            <a:r>
              <a:rPr lang="en-US" sz="3200" dirty="0"/>
              <a:t>Ruben </a:t>
            </a:r>
            <a:r>
              <a:rPr lang="en-US" sz="3200" dirty="0" err="1"/>
              <a:t>Gameros</a:t>
            </a:r>
            <a:r>
              <a:rPr lang="en-US" sz="3200" dirty="0"/>
              <a:t>, Research Specialist, Department of Mechanical and Aerospace Engineering</a:t>
            </a:r>
          </a:p>
          <a:p>
            <a:r>
              <a:rPr lang="en-US" sz="3200" dirty="0"/>
              <a:t>Sean Wilson, Ph.D. student, Department of Mechanical and Aerospace Engineering</a:t>
            </a:r>
          </a:p>
        </p:txBody>
      </p:sp>
    </p:spTree>
    <p:extLst>
      <p:ext uri="{BB962C8B-B14F-4D97-AF65-F5344CB8AC3E}">
        <p14:creationId xmlns:p14="http://schemas.microsoft.com/office/powerpoint/2010/main" val="187125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56591" y="1434181"/>
            <a:ext cx="7197726" cy="2421464"/>
          </a:xfrm>
        </p:spPr>
        <p:txBody>
          <a:bodyPr/>
          <a:lstStyle/>
          <a:p>
            <a:r>
              <a:rPr lang="en-US" dirty="0"/>
              <a:t>Questions?</a:t>
            </a:r>
          </a:p>
        </p:txBody>
      </p:sp>
    </p:spTree>
    <p:extLst>
      <p:ext uri="{BB962C8B-B14F-4D97-AF65-F5344CB8AC3E}">
        <p14:creationId xmlns:p14="http://schemas.microsoft.com/office/powerpoint/2010/main" val="130991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overview</a:t>
            </a:r>
          </a:p>
        </p:txBody>
      </p:sp>
      <p:sp>
        <p:nvSpPr>
          <p:cNvPr id="3" name="Content Placeholder 2"/>
          <p:cNvSpPr>
            <a:spLocks noGrp="1"/>
          </p:cNvSpPr>
          <p:nvPr>
            <p:ph idx="1"/>
          </p:nvPr>
        </p:nvSpPr>
        <p:spPr>
          <a:xfrm>
            <a:off x="685800" y="2065867"/>
            <a:ext cx="10131425" cy="4081670"/>
          </a:xfrm>
        </p:spPr>
        <p:txBody>
          <a:bodyPr>
            <a:normAutofit fontScale="92500" lnSpcReduction="10000"/>
          </a:bodyPr>
          <a:lstStyle/>
          <a:p>
            <a:r>
              <a:rPr lang="en-US" sz="2800" dirty="0"/>
              <a:t>Autonomous robots will have to sense the amount of force their robotic arm applies to an object, determine if that force is too high or too low, and adjust its force output accordingly. </a:t>
            </a:r>
          </a:p>
          <a:p>
            <a:r>
              <a:rPr lang="en-US" sz="2800" dirty="0"/>
              <a:t>Force Sensing Resistors (FSRs) were previously tested for precision, accuracy, and ease of use and were determined to be too rigid</a:t>
            </a:r>
          </a:p>
          <a:p>
            <a:r>
              <a:rPr lang="en-US" sz="2800" dirty="0"/>
              <a:t>Cheaper materials, such as </a:t>
            </a:r>
            <a:r>
              <a:rPr lang="en-US" sz="2800" dirty="0" err="1"/>
              <a:t>velostat</a:t>
            </a:r>
            <a:r>
              <a:rPr lang="en-US" sz="2800" dirty="0"/>
              <a:t>, anti-static foam, and neoprene-copper were tested </a:t>
            </a:r>
            <a:endParaRPr lang="en-US" sz="2400" dirty="0"/>
          </a:p>
          <a:p>
            <a:r>
              <a:rPr lang="en-US" sz="2800" dirty="0"/>
              <a:t>Applications in robotics: construction and assembly, repairing damaged equipment, load manipulation</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22" t="16025" r="4087" b="8914"/>
          <a:stretch/>
        </p:blipFill>
        <p:spPr>
          <a:xfrm>
            <a:off x="9276521" y="163307"/>
            <a:ext cx="2782957" cy="1608667"/>
          </a:xfrm>
          <a:prstGeom prst="rect">
            <a:avLst/>
          </a:prstGeom>
        </p:spPr>
      </p:pic>
    </p:spTree>
    <p:extLst>
      <p:ext uri="{BB962C8B-B14F-4D97-AF65-F5344CB8AC3E}">
        <p14:creationId xmlns:p14="http://schemas.microsoft.com/office/powerpoint/2010/main" val="72710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a:t>
            </a:r>
            <a:r>
              <a:rPr lang="en-US" dirty="0" err="1"/>
              <a:t>fSRs</a:t>
            </a:r>
            <a:endParaRPr lang="en-US" dirty="0"/>
          </a:p>
        </p:txBody>
      </p:sp>
      <p:sp>
        <p:nvSpPr>
          <p:cNvPr id="3" name="Content Placeholder 2"/>
          <p:cNvSpPr>
            <a:spLocks noGrp="1"/>
          </p:cNvSpPr>
          <p:nvPr>
            <p:ph idx="1"/>
          </p:nvPr>
        </p:nvSpPr>
        <p:spPr/>
        <p:txBody>
          <a:bodyPr/>
          <a:lstStyle/>
          <a:p>
            <a:r>
              <a:rPr lang="en-US" sz="2400" dirty="0"/>
              <a:t>Too rigid</a:t>
            </a:r>
          </a:p>
          <a:p>
            <a:r>
              <a:rPr lang="en-US" sz="2400" dirty="0"/>
              <a:t>Did not conform to the shape of the manipulator’s jaws</a:t>
            </a:r>
          </a:p>
          <a:p>
            <a:r>
              <a:rPr lang="en-US" sz="2400" dirty="0"/>
              <a:t>Poor leads did not allow for easy connection to other wires</a:t>
            </a:r>
          </a:p>
          <a:p>
            <a:pPr lvl="1"/>
            <a:r>
              <a:rPr lang="en-US" sz="2000" dirty="0"/>
              <a:t>Led to wires disconnecting during testing, which led to incomplete data</a:t>
            </a:r>
          </a:p>
          <a:p>
            <a:r>
              <a:rPr lang="en-US" sz="2400" dirty="0"/>
              <a:t>Cost</a:t>
            </a:r>
          </a:p>
          <a:p>
            <a:pPr lvl="1"/>
            <a:r>
              <a:rPr lang="en-US" sz="2000" dirty="0"/>
              <a:t>$14 per sensor</a:t>
            </a:r>
          </a:p>
          <a:p>
            <a:pPr lvl="1"/>
            <a:r>
              <a:rPr lang="en-US" sz="2000" dirty="0"/>
              <a:t>Each manipulator requires 2 sensors, becomes costly for a swarm of robots</a:t>
            </a:r>
            <a:endParaRPr lang="en-US" dirty="0"/>
          </a:p>
        </p:txBody>
      </p:sp>
      <p:pic>
        <p:nvPicPr>
          <p:cNvPr id="4" name="Picture 3"/>
          <p:cNvPicPr>
            <a:picLocks noChangeAspect="1"/>
          </p:cNvPicPr>
          <p:nvPr/>
        </p:nvPicPr>
        <p:blipFill rotWithShape="1">
          <a:blip r:embed="rId2"/>
          <a:srcRect l="48045" t="34856" r="-1" b="12361"/>
          <a:stretch/>
        </p:blipFill>
        <p:spPr>
          <a:xfrm>
            <a:off x="8799444" y="490330"/>
            <a:ext cx="2542277" cy="2490561"/>
          </a:xfrm>
          <a:prstGeom prst="rect">
            <a:avLst/>
          </a:prstGeom>
        </p:spPr>
      </p:pic>
    </p:spTree>
    <p:extLst>
      <p:ext uri="{BB962C8B-B14F-4D97-AF65-F5344CB8AC3E}">
        <p14:creationId xmlns:p14="http://schemas.microsoft.com/office/powerpoint/2010/main" val="244018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candidates for the material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0632520"/>
              </p:ext>
            </p:extLst>
          </p:nvPr>
        </p:nvGraphicFramePr>
        <p:xfrm>
          <a:off x="685799" y="2141537"/>
          <a:ext cx="10764078" cy="4625582"/>
        </p:xfrm>
        <a:graphic>
          <a:graphicData uri="http://schemas.openxmlformats.org/drawingml/2006/table">
            <a:tbl>
              <a:tblPr firstRow="1" bandRow="1">
                <a:tableStyleId>{5C22544A-7EE6-4342-B048-85BDC9FD1C3A}</a:tableStyleId>
              </a:tblPr>
              <a:tblGrid>
                <a:gridCol w="2776642">
                  <a:extLst>
                    <a:ext uri="{9D8B030D-6E8A-4147-A177-3AD203B41FA5}">
                      <a16:colId xmlns:a16="http://schemas.microsoft.com/office/drawing/2014/main" val="3371861462"/>
                    </a:ext>
                  </a:extLst>
                </a:gridCol>
                <a:gridCol w="2776642">
                  <a:extLst>
                    <a:ext uri="{9D8B030D-6E8A-4147-A177-3AD203B41FA5}">
                      <a16:colId xmlns:a16="http://schemas.microsoft.com/office/drawing/2014/main" val="732602758"/>
                    </a:ext>
                  </a:extLst>
                </a:gridCol>
                <a:gridCol w="5210794">
                  <a:extLst>
                    <a:ext uri="{9D8B030D-6E8A-4147-A177-3AD203B41FA5}">
                      <a16:colId xmlns:a16="http://schemas.microsoft.com/office/drawing/2014/main" val="290226736"/>
                    </a:ext>
                  </a:extLst>
                </a:gridCol>
              </a:tblGrid>
              <a:tr h="847958">
                <a:tc>
                  <a:txBody>
                    <a:bodyPr/>
                    <a:lstStyle/>
                    <a:p>
                      <a:r>
                        <a:rPr lang="en-US" dirty="0"/>
                        <a:t>Material</a:t>
                      </a:r>
                    </a:p>
                  </a:txBody>
                  <a:tcPr/>
                </a:tc>
                <a:tc>
                  <a:txBody>
                    <a:bodyPr/>
                    <a:lstStyle/>
                    <a:p>
                      <a:r>
                        <a:rPr lang="en-US" dirty="0"/>
                        <a:t>Cost</a:t>
                      </a:r>
                    </a:p>
                  </a:txBody>
                  <a:tcPr/>
                </a:tc>
                <a:tc>
                  <a:txBody>
                    <a:bodyPr/>
                    <a:lstStyle/>
                    <a:p>
                      <a:r>
                        <a:rPr lang="en-US" dirty="0"/>
                        <a:t>Performance</a:t>
                      </a:r>
                    </a:p>
                  </a:txBody>
                  <a:tcPr/>
                </a:tc>
                <a:extLst>
                  <a:ext uri="{0D108BD9-81ED-4DB2-BD59-A6C34878D82A}">
                    <a16:rowId xmlns:a16="http://schemas.microsoft.com/office/drawing/2014/main" val="2566701018"/>
                  </a:ext>
                </a:extLst>
              </a:tr>
              <a:tr h="1301151">
                <a:tc>
                  <a:txBody>
                    <a:bodyPr/>
                    <a:lstStyle/>
                    <a:p>
                      <a:r>
                        <a:rPr lang="en-US" dirty="0"/>
                        <a:t>Anti-static foam</a:t>
                      </a:r>
                    </a:p>
                  </a:txBody>
                  <a:tcPr/>
                </a:tc>
                <a:tc>
                  <a:txBody>
                    <a:bodyPr/>
                    <a:lstStyle/>
                    <a:p>
                      <a:r>
                        <a:rPr lang="en-US" dirty="0"/>
                        <a:t>$0.00 because the material was already present in the lab</a:t>
                      </a:r>
                    </a:p>
                  </a:txBody>
                  <a:tcPr/>
                </a:tc>
                <a:tc>
                  <a:txBody>
                    <a:bodyPr/>
                    <a:lstStyle/>
                    <a:p>
                      <a:r>
                        <a:rPr lang="en-US" dirty="0"/>
                        <a:t>Large amount of noise (in the M</a:t>
                      </a:r>
                      <a:r>
                        <a:rPr lang="el-GR" dirty="0"/>
                        <a:t>Ω</a:t>
                      </a:r>
                      <a:r>
                        <a:rPr lang="en-US" dirty="0"/>
                        <a:t> range at times)</a:t>
                      </a:r>
                    </a:p>
                  </a:txBody>
                  <a:tcPr/>
                </a:tc>
                <a:extLst>
                  <a:ext uri="{0D108BD9-81ED-4DB2-BD59-A6C34878D82A}">
                    <a16:rowId xmlns:a16="http://schemas.microsoft.com/office/drawing/2014/main" val="2328717080"/>
                  </a:ext>
                </a:extLst>
              </a:tr>
              <a:tr h="1012874">
                <a:tc>
                  <a:txBody>
                    <a:bodyPr/>
                    <a:lstStyle/>
                    <a:p>
                      <a:r>
                        <a:rPr lang="en-US" dirty="0" err="1"/>
                        <a:t>Velostat</a:t>
                      </a:r>
                      <a:endParaRPr lang="en-US" dirty="0"/>
                    </a:p>
                  </a:txBody>
                  <a:tcPr/>
                </a:tc>
                <a:tc>
                  <a:txBody>
                    <a:bodyPr/>
                    <a:lstStyle/>
                    <a:p>
                      <a:r>
                        <a:rPr lang="en-US" dirty="0"/>
                        <a:t>$0.016 for.71*.71” square</a:t>
                      </a:r>
                    </a:p>
                  </a:txBody>
                  <a:tcPr/>
                </a:tc>
                <a:tc>
                  <a:txBody>
                    <a:bodyPr/>
                    <a:lstStyle/>
                    <a:p>
                      <a:r>
                        <a:rPr lang="en-US" dirty="0"/>
                        <a:t>Not as consistent for lower</a:t>
                      </a:r>
                      <a:r>
                        <a:rPr lang="en-US" baseline="0" dirty="0"/>
                        <a:t> amounts of force; easy to assemble; better if more than one layer is used</a:t>
                      </a:r>
                      <a:endParaRPr lang="en-US" dirty="0"/>
                    </a:p>
                  </a:txBody>
                  <a:tcPr/>
                </a:tc>
                <a:extLst>
                  <a:ext uri="{0D108BD9-81ED-4DB2-BD59-A6C34878D82A}">
                    <a16:rowId xmlns:a16="http://schemas.microsoft.com/office/drawing/2014/main" val="3116601841"/>
                  </a:ext>
                </a:extLst>
              </a:tr>
              <a:tr h="1463599">
                <a:tc>
                  <a:txBody>
                    <a:bodyPr/>
                    <a:lstStyle/>
                    <a:p>
                      <a:r>
                        <a:rPr lang="en-US" dirty="0"/>
                        <a:t>Neoprene-copper</a:t>
                      </a:r>
                    </a:p>
                  </a:txBody>
                  <a:tcPr/>
                </a:tc>
                <a:tc>
                  <a:txBody>
                    <a:bodyPr/>
                    <a:lstStyle/>
                    <a:p>
                      <a:r>
                        <a:rPr lang="en-US" dirty="0"/>
                        <a:t>$0.079 for</a:t>
                      </a:r>
                      <a:r>
                        <a:rPr lang="en-US" baseline="0" dirty="0"/>
                        <a:t> .71*.71” square</a:t>
                      </a:r>
                      <a:endParaRPr lang="en-US" dirty="0"/>
                    </a:p>
                  </a:txBody>
                  <a:tcPr/>
                </a:tc>
                <a:tc>
                  <a:txBody>
                    <a:bodyPr/>
                    <a:lstStyle/>
                    <a:p>
                      <a:r>
                        <a:rPr lang="en-US" dirty="0"/>
                        <a:t>Difficult to assemble</a:t>
                      </a:r>
                      <a:r>
                        <a:rPr lang="en-US" baseline="0" dirty="0"/>
                        <a:t>; only conducted on outer edges, most likely due to error in assembly process</a:t>
                      </a:r>
                      <a:endParaRPr lang="en-US" dirty="0"/>
                    </a:p>
                  </a:txBody>
                  <a:tcPr/>
                </a:tc>
                <a:extLst>
                  <a:ext uri="{0D108BD9-81ED-4DB2-BD59-A6C34878D82A}">
                    <a16:rowId xmlns:a16="http://schemas.microsoft.com/office/drawing/2014/main" val="2262248988"/>
                  </a:ext>
                </a:extLst>
              </a:tr>
            </a:tbl>
          </a:graphicData>
        </a:graphic>
      </p:graphicFrame>
      <p:sp>
        <p:nvSpPr>
          <p:cNvPr id="3" name="AutoShape 2" descr="Image result for anti static foam"/>
          <p:cNvSpPr>
            <a:spLocks noChangeAspect="1" noChangeArrowheads="1"/>
          </p:cNvSpPr>
          <p:nvPr/>
        </p:nvSpPr>
        <p:spPr bwMode="auto">
          <a:xfrm>
            <a:off x="10374923" y="10329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nti static foam"/>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076450" y="3320105"/>
            <a:ext cx="1238250" cy="923925"/>
          </a:xfrm>
          <a:prstGeom prst="rect">
            <a:avLst/>
          </a:prstGeom>
        </p:spPr>
      </p:pic>
      <p:pic>
        <p:nvPicPr>
          <p:cNvPr id="7" name="Picture 6"/>
          <p:cNvPicPr>
            <a:picLocks noChangeAspect="1"/>
          </p:cNvPicPr>
          <p:nvPr/>
        </p:nvPicPr>
        <p:blipFill>
          <a:blip r:embed="rId3"/>
          <a:stretch>
            <a:fillRect/>
          </a:stretch>
        </p:blipFill>
        <p:spPr>
          <a:xfrm>
            <a:off x="909061" y="5677487"/>
            <a:ext cx="2405639" cy="878058"/>
          </a:xfrm>
          <a:prstGeom prst="rect">
            <a:avLst/>
          </a:prstGeom>
        </p:spPr>
      </p:pic>
      <p:sp>
        <p:nvSpPr>
          <p:cNvPr id="8" name="AutoShape 6" descr="Image result for velostat"/>
          <p:cNvSpPr>
            <a:spLocks noChangeAspect="1" noChangeArrowheads="1"/>
          </p:cNvSpPr>
          <p:nvPr/>
        </p:nvSpPr>
        <p:spPr bwMode="auto">
          <a:xfrm>
            <a:off x="10679723" y="804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a:srcRect r="21678"/>
          <a:stretch/>
        </p:blipFill>
        <p:spPr>
          <a:xfrm>
            <a:off x="2155031" y="4305632"/>
            <a:ext cx="1081088" cy="1033902"/>
          </a:xfrm>
          <a:prstGeom prst="rect">
            <a:avLst/>
          </a:prstGeom>
        </p:spPr>
      </p:pic>
    </p:spTree>
    <p:extLst>
      <p:ext uri="{BB962C8B-B14F-4D97-AF65-F5344CB8AC3E}">
        <p14:creationId xmlns:p14="http://schemas.microsoft.com/office/powerpoint/2010/main" val="78596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test bed</a:t>
            </a:r>
          </a:p>
        </p:txBody>
      </p:sp>
      <p:sp>
        <p:nvSpPr>
          <p:cNvPr id="4" name="Text Placeholder 3"/>
          <p:cNvSpPr>
            <a:spLocks noGrp="1"/>
          </p:cNvSpPr>
          <p:nvPr>
            <p:ph type="body" idx="1"/>
          </p:nvPr>
        </p:nvSpPr>
        <p:spPr>
          <a:xfrm>
            <a:off x="863401" y="1950178"/>
            <a:ext cx="4709054" cy="576262"/>
          </a:xfrm>
        </p:spPr>
        <p:txBody>
          <a:bodyPr/>
          <a:lstStyle/>
          <a:p>
            <a:r>
              <a:rPr lang="en-US" dirty="0"/>
              <a:t>Original Design</a:t>
            </a:r>
          </a:p>
        </p:txBody>
      </p:sp>
      <p:pic>
        <p:nvPicPr>
          <p:cNvPr id="8" name="Content Placeholder 7"/>
          <p:cNvPicPr>
            <a:picLocks noGrp="1" noChangeAspect="1"/>
          </p:cNvPicPr>
          <p:nvPr>
            <p:ph sz="half" idx="2"/>
          </p:nvPr>
        </p:nvPicPr>
        <p:blipFill rotWithShape="1">
          <a:blip r:embed="rId2"/>
          <a:srcRect l="4982" t="9716" r="12673"/>
          <a:stretch/>
        </p:blipFill>
        <p:spPr>
          <a:xfrm>
            <a:off x="382825" y="2777754"/>
            <a:ext cx="4709054" cy="3872322"/>
          </a:xfrm>
        </p:spPr>
      </p:pic>
      <p:sp>
        <p:nvSpPr>
          <p:cNvPr id="6" name="Text Placeholder 5"/>
          <p:cNvSpPr>
            <a:spLocks noGrp="1"/>
          </p:cNvSpPr>
          <p:nvPr>
            <p:ph type="body" sz="quarter" idx="3"/>
          </p:nvPr>
        </p:nvSpPr>
        <p:spPr>
          <a:xfrm>
            <a:off x="7469187" y="1983273"/>
            <a:ext cx="4722813" cy="576262"/>
          </a:xfrm>
        </p:spPr>
        <p:txBody>
          <a:bodyPr/>
          <a:lstStyle/>
          <a:p>
            <a:r>
              <a:rPr lang="en-US" dirty="0"/>
              <a:t>New Design</a:t>
            </a:r>
          </a:p>
        </p:txBody>
      </p:sp>
      <p:pic>
        <p:nvPicPr>
          <p:cNvPr id="3" name="Content Placeholder 2"/>
          <p:cNvPicPr>
            <a:picLocks noGrp="1" noChangeAspect="1"/>
          </p:cNvPicPr>
          <p:nvPr>
            <p:ph sz="quarter" idx="4"/>
          </p:nvPr>
        </p:nvPicPr>
        <p:blipFill>
          <a:blip r:embed="rId3">
            <a:extLst>
              <a:ext uri="{BEBA8EAE-BF5A-486C-A8C5-ECC9F3942E4B}">
                <a14:imgProps xmlns:a14="http://schemas.microsoft.com/office/drawing/2010/main">
                  <a14:imgLayer r:embed="rId4">
                    <a14:imgEffect>
                      <a14:backgroundRemoval t="7520" b="95325" l="9673" r="94792">
                        <a14:foregroundMark x1="72321" y1="68293" x2="72321" y2="68293"/>
                        <a14:foregroundMark x1="78869" y1="60772" x2="78869" y2="60772"/>
                        <a14:foregroundMark x1="83333" y1="52033" x2="83333" y2="52033"/>
                        <a14:foregroundMark x1="79762" y1="55894" x2="79762" y2="55894"/>
                        <a14:foregroundMark x1="83929" y1="55081" x2="83929" y2="55081"/>
                        <a14:foregroundMark x1="73661" y1="63008" x2="73661" y2="63008"/>
                        <a14:foregroundMark x1="75893" y1="60366" x2="75893" y2="60366"/>
                        <a14:foregroundMark x1="69048" y1="67886" x2="69048" y2="67886"/>
                        <a14:foregroundMark x1="72024" y1="64228" x2="72024" y2="64228"/>
                        <a14:foregroundMark x1="17560" y1="59553" x2="17560" y2="59553"/>
                        <a14:foregroundMark x1="20685" y1="56301" x2="20685" y2="56301"/>
                        <a14:foregroundMark x1="22619" y1="52846" x2="22619" y2="52846"/>
                        <a14:foregroundMark x1="25298" y1="51626" x2="25298" y2="51626"/>
                        <a14:foregroundMark x1="27530" y1="47967" x2="27530" y2="47967"/>
                        <a14:foregroundMark x1="29464" y1="45325" x2="29464" y2="45325"/>
                      </a14:backgroundRemoval>
                    </a14:imgEffect>
                  </a14:imgLayer>
                </a14:imgProps>
              </a:ext>
            </a:extLst>
          </a:blip>
          <a:stretch>
            <a:fillRect/>
          </a:stretch>
        </p:blipFill>
        <p:spPr>
          <a:xfrm>
            <a:off x="6326052" y="2870199"/>
            <a:ext cx="4361764" cy="3193435"/>
          </a:xfrm>
        </p:spPr>
      </p:pic>
      <p:sp>
        <p:nvSpPr>
          <p:cNvPr id="7" name="Arrow: Left 6"/>
          <p:cNvSpPr/>
          <p:nvPr/>
        </p:nvSpPr>
        <p:spPr>
          <a:xfrm>
            <a:off x="2672859" y="6260122"/>
            <a:ext cx="984739" cy="2954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p:cNvSpPr/>
          <p:nvPr/>
        </p:nvSpPr>
        <p:spPr>
          <a:xfrm>
            <a:off x="4231857" y="4566204"/>
            <a:ext cx="984739" cy="2954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p:cNvSpPr/>
          <p:nvPr/>
        </p:nvSpPr>
        <p:spPr>
          <a:xfrm>
            <a:off x="4838663" y="3496208"/>
            <a:ext cx="984739" cy="2954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a:off x="4064167" y="2697133"/>
            <a:ext cx="984739" cy="2954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p:cNvSpPr/>
          <p:nvPr/>
        </p:nvSpPr>
        <p:spPr>
          <a:xfrm flipH="1">
            <a:off x="5216596" y="5081292"/>
            <a:ext cx="1802386" cy="332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16596" y="4713914"/>
            <a:ext cx="1648438" cy="400110"/>
          </a:xfrm>
          <a:prstGeom prst="rect">
            <a:avLst/>
          </a:prstGeom>
          <a:noFill/>
        </p:spPr>
        <p:txBody>
          <a:bodyPr wrap="square" rtlCol="0">
            <a:spAutoFit/>
          </a:bodyPr>
          <a:lstStyle/>
          <a:p>
            <a:r>
              <a:rPr lang="en-US" sz="2000" dirty="0"/>
              <a:t>Wires</a:t>
            </a:r>
          </a:p>
        </p:txBody>
      </p:sp>
      <p:sp>
        <p:nvSpPr>
          <p:cNvPr id="14" name="Arrow: Left 13"/>
          <p:cNvSpPr/>
          <p:nvPr/>
        </p:nvSpPr>
        <p:spPr>
          <a:xfrm rot="1510140" flipH="1">
            <a:off x="6349380" y="4317164"/>
            <a:ext cx="1360994" cy="368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15109" y="3541275"/>
            <a:ext cx="1542294" cy="707886"/>
          </a:xfrm>
          <a:prstGeom prst="rect">
            <a:avLst/>
          </a:prstGeom>
          <a:noFill/>
        </p:spPr>
        <p:txBody>
          <a:bodyPr wrap="square" rtlCol="0">
            <a:spAutoFit/>
          </a:bodyPr>
          <a:lstStyle/>
          <a:p>
            <a:r>
              <a:rPr lang="en-US" sz="2000" dirty="0"/>
              <a:t>Sensor material</a:t>
            </a:r>
          </a:p>
        </p:txBody>
      </p:sp>
      <p:sp>
        <p:nvSpPr>
          <p:cNvPr id="16" name="TextBox 15"/>
          <p:cNvSpPr txBox="1"/>
          <p:nvPr/>
        </p:nvSpPr>
        <p:spPr>
          <a:xfrm>
            <a:off x="5091879" y="2769866"/>
            <a:ext cx="1648438" cy="400110"/>
          </a:xfrm>
          <a:prstGeom prst="rect">
            <a:avLst/>
          </a:prstGeom>
          <a:noFill/>
        </p:spPr>
        <p:txBody>
          <a:bodyPr wrap="square" rtlCol="0">
            <a:spAutoFit/>
          </a:bodyPr>
          <a:lstStyle/>
          <a:p>
            <a:r>
              <a:rPr lang="en-US" sz="2000" dirty="0"/>
              <a:t>Weights</a:t>
            </a:r>
          </a:p>
        </p:txBody>
      </p:sp>
      <p:sp>
        <p:nvSpPr>
          <p:cNvPr id="17" name="Arrow: Left 16"/>
          <p:cNvSpPr/>
          <p:nvPr/>
        </p:nvSpPr>
        <p:spPr>
          <a:xfrm rot="1562131" flipH="1">
            <a:off x="6041139" y="3177689"/>
            <a:ext cx="1629716" cy="368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58249" y="6193709"/>
            <a:ext cx="1648438" cy="400110"/>
          </a:xfrm>
          <a:prstGeom prst="rect">
            <a:avLst/>
          </a:prstGeom>
          <a:noFill/>
        </p:spPr>
        <p:txBody>
          <a:bodyPr wrap="square" rtlCol="0">
            <a:spAutoFit/>
          </a:bodyPr>
          <a:lstStyle/>
          <a:p>
            <a:r>
              <a:rPr lang="en-US" sz="2000" dirty="0">
                <a:solidFill>
                  <a:schemeClr val="bg1"/>
                </a:solidFill>
              </a:rPr>
              <a:t>Arduino Mega</a:t>
            </a:r>
          </a:p>
        </p:txBody>
      </p:sp>
      <p:sp>
        <p:nvSpPr>
          <p:cNvPr id="19" name="Arrow: Left 18"/>
          <p:cNvSpPr/>
          <p:nvPr/>
        </p:nvSpPr>
        <p:spPr>
          <a:xfrm rot="1562131">
            <a:off x="9646276" y="5063361"/>
            <a:ext cx="1148435" cy="368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687816" y="5413535"/>
            <a:ext cx="1542294" cy="1323439"/>
          </a:xfrm>
          <a:prstGeom prst="rect">
            <a:avLst/>
          </a:prstGeom>
          <a:noFill/>
        </p:spPr>
        <p:txBody>
          <a:bodyPr wrap="square" rtlCol="0">
            <a:spAutoFit/>
          </a:bodyPr>
          <a:lstStyle/>
          <a:p>
            <a:r>
              <a:rPr lang="en-US" sz="2000" dirty="0"/>
              <a:t>Material mounts double as wire holders</a:t>
            </a:r>
          </a:p>
        </p:txBody>
      </p:sp>
    </p:spTree>
    <p:extLst>
      <p:ext uri="{BB962C8B-B14F-4D97-AF65-F5344CB8AC3E}">
        <p14:creationId xmlns:p14="http://schemas.microsoft.com/office/powerpoint/2010/main" val="225656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bed results for </a:t>
            </a:r>
            <a:r>
              <a:rPr lang="en-US" dirty="0" err="1"/>
              <a:t>fsr</a:t>
            </a:r>
            <a:r>
              <a:rPr lang="en-US" dirty="0"/>
              <a:t> and </a:t>
            </a:r>
            <a:r>
              <a:rPr lang="en-US" dirty="0" err="1"/>
              <a:t>velostat</a:t>
            </a:r>
            <a:r>
              <a:rPr lang="en-US" dirty="0"/>
              <a:t> </a:t>
            </a:r>
          </a:p>
        </p:txBody>
      </p:sp>
      <p:sp>
        <p:nvSpPr>
          <p:cNvPr id="5" name="Text Placeholder 4"/>
          <p:cNvSpPr>
            <a:spLocks noGrp="1"/>
          </p:cNvSpPr>
          <p:nvPr>
            <p:ph type="body" sz="quarter" idx="3"/>
          </p:nvPr>
        </p:nvSpPr>
        <p:spPr>
          <a:xfrm>
            <a:off x="-8496" y="1987318"/>
            <a:ext cx="4722813" cy="576262"/>
          </a:xfrm>
        </p:spPr>
        <p:txBody>
          <a:bodyPr/>
          <a:lstStyle/>
          <a:p>
            <a:r>
              <a:rPr lang="en-US" dirty="0"/>
              <a:t>       Consistency between trials</a:t>
            </a:r>
          </a:p>
        </p:txBody>
      </p:sp>
      <p:pic>
        <p:nvPicPr>
          <p:cNvPr id="8" name="Picture 7"/>
          <p:cNvPicPr>
            <a:picLocks noChangeAspect="1"/>
          </p:cNvPicPr>
          <p:nvPr/>
        </p:nvPicPr>
        <p:blipFill>
          <a:blip r:embed="rId3"/>
          <a:stretch>
            <a:fillRect/>
          </a:stretch>
        </p:blipFill>
        <p:spPr>
          <a:xfrm>
            <a:off x="6214403" y="2500536"/>
            <a:ext cx="5334000" cy="4000500"/>
          </a:xfrm>
          <a:prstGeom prst="rect">
            <a:avLst/>
          </a:prstGeom>
        </p:spPr>
      </p:pic>
      <p:sp>
        <p:nvSpPr>
          <p:cNvPr id="9" name="Text Placeholder 4"/>
          <p:cNvSpPr>
            <a:spLocks noGrp="1"/>
          </p:cNvSpPr>
          <p:nvPr>
            <p:ph type="body" sz="quarter" idx="3"/>
          </p:nvPr>
        </p:nvSpPr>
        <p:spPr>
          <a:xfrm>
            <a:off x="6363577" y="1987318"/>
            <a:ext cx="4722813" cy="576262"/>
          </a:xfrm>
        </p:spPr>
        <p:txBody>
          <a:bodyPr/>
          <a:lstStyle/>
          <a:p>
            <a:r>
              <a:rPr lang="en-US" dirty="0"/>
              <a:t>       Comparing materials</a:t>
            </a:r>
          </a:p>
        </p:txBody>
      </p:sp>
      <p:pic>
        <p:nvPicPr>
          <p:cNvPr id="10" name="Picture 9"/>
          <p:cNvPicPr>
            <a:picLocks noChangeAspect="1"/>
          </p:cNvPicPr>
          <p:nvPr/>
        </p:nvPicPr>
        <p:blipFill>
          <a:blip r:embed="rId4"/>
          <a:stretch>
            <a:fillRect/>
          </a:stretch>
        </p:blipFill>
        <p:spPr>
          <a:xfrm>
            <a:off x="498866" y="2500536"/>
            <a:ext cx="5334000" cy="4000500"/>
          </a:xfrm>
          <a:prstGeom prst="rect">
            <a:avLst/>
          </a:prstGeom>
        </p:spPr>
      </p:pic>
      <p:sp>
        <p:nvSpPr>
          <p:cNvPr id="11" name="Content Placeholder 10"/>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88407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on a manipulator</a:t>
            </a:r>
          </a:p>
        </p:txBody>
      </p:sp>
      <p:sp>
        <p:nvSpPr>
          <p:cNvPr id="3" name="Content Placeholder 2"/>
          <p:cNvSpPr>
            <a:spLocks noGrp="1"/>
          </p:cNvSpPr>
          <p:nvPr>
            <p:ph sz="half" idx="1"/>
          </p:nvPr>
        </p:nvSpPr>
        <p:spPr>
          <a:xfrm>
            <a:off x="685802" y="1786598"/>
            <a:ext cx="4995334" cy="4684540"/>
          </a:xfrm>
        </p:spPr>
        <p:txBody>
          <a:bodyPr>
            <a:noAutofit/>
          </a:bodyPr>
          <a:lstStyle/>
          <a:p>
            <a:r>
              <a:rPr lang="en-US" sz="2000" dirty="0"/>
              <a:t>Advantages:</a:t>
            </a:r>
          </a:p>
          <a:p>
            <a:pPr lvl="1"/>
            <a:r>
              <a:rPr lang="en-US" sz="1800" dirty="0" err="1"/>
              <a:t>Velostat</a:t>
            </a:r>
            <a:r>
              <a:rPr lang="en-US" sz="1800" dirty="0"/>
              <a:t> fit the gripper’s jaws well</a:t>
            </a:r>
          </a:p>
          <a:p>
            <a:pPr lvl="1"/>
            <a:r>
              <a:rPr lang="en-US" sz="1800" dirty="0"/>
              <a:t>Wires can be positioned any way</a:t>
            </a:r>
          </a:p>
          <a:p>
            <a:r>
              <a:rPr lang="en-US" sz="2000" dirty="0"/>
              <a:t>Disadvantages:</a:t>
            </a:r>
          </a:p>
          <a:p>
            <a:pPr lvl="1"/>
            <a:r>
              <a:rPr lang="en-US" sz="1800" dirty="0"/>
              <a:t>Alligator clips added weight to wires and moved them</a:t>
            </a:r>
          </a:p>
          <a:p>
            <a:pPr lvl="1"/>
            <a:r>
              <a:rPr lang="en-US" sz="1800" dirty="0"/>
              <a:t>Wires are still too rigid and would slip out of mounting putty</a:t>
            </a:r>
          </a:p>
          <a:p>
            <a:pPr lvl="1"/>
            <a:r>
              <a:rPr lang="en-US" sz="1800" dirty="0"/>
              <a:t>Difficult to assemble</a:t>
            </a:r>
          </a:p>
          <a:p>
            <a:pPr lvl="2"/>
            <a:r>
              <a:rPr lang="en-US" sz="1600" dirty="0"/>
              <a:t>Had to take apart gripper</a:t>
            </a:r>
          </a:p>
          <a:p>
            <a:pPr lvl="2"/>
            <a:r>
              <a:rPr lang="en-US" sz="1600" dirty="0"/>
              <a:t>Everything would move as soon as it was reassembled</a:t>
            </a:r>
          </a:p>
        </p:txBody>
      </p:sp>
      <p:pic>
        <p:nvPicPr>
          <p:cNvPr id="5" name="Content Placeholder 4"/>
          <p:cNvPicPr>
            <a:picLocks noGrp="1" noChangeAspect="1"/>
          </p:cNvPicPr>
          <p:nvPr>
            <p:ph sz="half" idx="2"/>
          </p:nvPr>
        </p:nvPicPr>
        <p:blipFill>
          <a:blip r:embed="rId2"/>
          <a:stretch>
            <a:fillRect/>
          </a:stretch>
        </p:blipFill>
        <p:spPr>
          <a:xfrm>
            <a:off x="5886186" y="2141538"/>
            <a:ext cx="4866216" cy="3649662"/>
          </a:xfrm>
        </p:spPr>
      </p:pic>
    </p:spTree>
    <p:extLst>
      <p:ext uri="{BB962C8B-B14F-4D97-AF65-F5344CB8AC3E}">
        <p14:creationId xmlns:p14="http://schemas.microsoft.com/office/powerpoint/2010/main" val="2048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comparison between </a:t>
            </a:r>
            <a:r>
              <a:rPr lang="en-US" dirty="0" err="1"/>
              <a:t>fsrs</a:t>
            </a:r>
            <a:r>
              <a:rPr lang="en-US" dirty="0"/>
              <a:t> and </a:t>
            </a:r>
            <a:r>
              <a:rPr lang="en-US" dirty="0" err="1"/>
              <a:t>velostat</a:t>
            </a:r>
            <a:r>
              <a:rPr lang="en-US" dirty="0"/>
              <a:t> sensors</a:t>
            </a:r>
          </a:p>
        </p:txBody>
      </p:sp>
      <p:sp>
        <p:nvSpPr>
          <p:cNvPr id="4" name="Text Placeholder 3"/>
          <p:cNvSpPr>
            <a:spLocks noGrp="1"/>
          </p:cNvSpPr>
          <p:nvPr>
            <p:ph type="body" idx="1"/>
          </p:nvPr>
        </p:nvSpPr>
        <p:spPr/>
        <p:txBody>
          <a:bodyPr/>
          <a:lstStyle/>
          <a:p>
            <a:r>
              <a:rPr lang="en-US" dirty="0"/>
              <a:t>FSR</a:t>
            </a:r>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r>
              <a:rPr lang="en-US" dirty="0" err="1"/>
              <a:t>Velostat</a:t>
            </a:r>
            <a:endParaRPr lang="en-US" dirty="0"/>
          </a:p>
        </p:txBody>
      </p:sp>
      <p:sp>
        <p:nvSpPr>
          <p:cNvPr id="7" name="Content Placeholder 6"/>
          <p:cNvSpPr>
            <a:spLocks noGrp="1"/>
          </p:cNvSpPr>
          <p:nvPr>
            <p:ph sz="quarter" idx="4"/>
          </p:nvPr>
        </p:nvSpPr>
        <p:spPr/>
        <p:txBody>
          <a:bodyPr/>
          <a:lstStyle/>
          <a:p>
            <a:r>
              <a:rPr lang="en-US" dirty="0"/>
              <a:t>The wires from the force sensors kept getting displaced once the manipulator’s jaws squeezed the paddles, so data could not consistently be obtained</a:t>
            </a:r>
          </a:p>
          <a:p>
            <a:r>
              <a:rPr lang="en-US" dirty="0"/>
              <a:t>When data could be obtained, there were still large variabilities between the readings of the left and right sensors</a:t>
            </a:r>
          </a:p>
          <a:p>
            <a:pPr lvl="1"/>
            <a:r>
              <a:rPr lang="en-US" dirty="0"/>
              <a:t>Likely due to human error in the placing of the sensors</a:t>
            </a:r>
          </a:p>
        </p:txBody>
      </p:sp>
      <p:graphicFrame>
        <p:nvGraphicFramePr>
          <p:cNvPr id="8" name="Table 7"/>
          <p:cNvGraphicFramePr>
            <a:graphicFrameLocks noGrp="1"/>
          </p:cNvGraphicFramePr>
          <p:nvPr>
            <p:extLst>
              <p:ext uri="{D42A27DB-BD31-4B8C-83A1-F6EECF244321}">
                <p14:modId xmlns:p14="http://schemas.microsoft.com/office/powerpoint/2010/main" val="1295110486"/>
              </p:ext>
            </p:extLst>
          </p:nvPr>
        </p:nvGraphicFramePr>
        <p:xfrm>
          <a:off x="95534" y="2187994"/>
          <a:ext cx="5587190" cy="4047424"/>
        </p:xfrm>
        <a:graphic>
          <a:graphicData uri="http://schemas.openxmlformats.org/drawingml/2006/table">
            <a:tbl>
              <a:tblPr>
                <a:tableStyleId>{5C22544A-7EE6-4342-B048-85BDC9FD1C3A}</a:tableStyleId>
              </a:tblPr>
              <a:tblGrid>
                <a:gridCol w="713020">
                  <a:extLst>
                    <a:ext uri="{9D8B030D-6E8A-4147-A177-3AD203B41FA5}">
                      <a16:colId xmlns:a16="http://schemas.microsoft.com/office/drawing/2014/main" val="20000"/>
                    </a:ext>
                  </a:extLst>
                </a:gridCol>
                <a:gridCol w="2261609">
                  <a:extLst>
                    <a:ext uri="{9D8B030D-6E8A-4147-A177-3AD203B41FA5}">
                      <a16:colId xmlns:a16="http://schemas.microsoft.com/office/drawing/2014/main" val="20001"/>
                    </a:ext>
                  </a:extLst>
                </a:gridCol>
                <a:gridCol w="2612561">
                  <a:extLst>
                    <a:ext uri="{9D8B030D-6E8A-4147-A177-3AD203B41FA5}">
                      <a16:colId xmlns:a16="http://schemas.microsoft.com/office/drawing/2014/main" val="20002"/>
                    </a:ext>
                  </a:extLst>
                </a:gridCol>
              </a:tblGrid>
              <a:tr h="228104">
                <a:tc>
                  <a:txBody>
                    <a:bodyPr/>
                    <a:lstStyle/>
                    <a:p>
                      <a:pPr algn="l" fontAlgn="b"/>
                      <a:r>
                        <a:rPr lang="en-US" sz="1600" u="none" strike="noStrike" dirty="0">
                          <a:effectLst/>
                        </a:rPr>
                        <a:t>Trial</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l" fontAlgn="b"/>
                      <a:r>
                        <a:rPr lang="en-US" sz="1600" u="none" strike="noStrike">
                          <a:effectLst/>
                        </a:rPr>
                        <a:t>Average Left FSR Reading</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l" fontAlgn="b"/>
                      <a:r>
                        <a:rPr lang="en-US" sz="1600" u="none" strike="noStrike">
                          <a:effectLst/>
                        </a:rPr>
                        <a:t>Average Right FSR Reading</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0"/>
                  </a:ext>
                </a:extLst>
              </a:tr>
              <a:tr h="228104">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0.330137</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1.980386</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1"/>
                  </a:ext>
                </a:extLst>
              </a:tr>
              <a:tr h="228104">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0.766734</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3.372041</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2"/>
                  </a:ext>
                </a:extLst>
              </a:tr>
              <a:tr h="228104">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4.586414</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4.69143</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3"/>
                  </a:ext>
                </a:extLst>
              </a:tr>
              <a:tr h="228104">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2.401946</a:t>
                      </a:r>
                      <a:endParaRPr lang="en-US" sz="1600" b="0" i="0" u="none" strike="noStrike" dirty="0">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3.197892</a:t>
                      </a:r>
                      <a:endParaRPr lang="en-US" sz="1600" b="0" i="0" u="none" strike="noStrike" dirty="0">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4"/>
                  </a:ext>
                </a:extLst>
              </a:tr>
              <a:tr h="228104">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1.959711</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4.532586</a:t>
                      </a:r>
                      <a:endParaRPr lang="en-US" sz="1600" b="0" i="0" u="none" strike="noStrike" dirty="0">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5"/>
                  </a:ext>
                </a:extLst>
              </a:tr>
              <a:tr h="228104">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2.89983</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3.64819</a:t>
                      </a:r>
                      <a:endParaRPr lang="en-US" sz="1600" b="0" i="0" u="none" strike="noStrike" dirty="0">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6"/>
                  </a:ext>
                </a:extLst>
              </a:tr>
              <a:tr h="228104">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2.054446</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1.430803</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7"/>
                  </a:ext>
                </a:extLst>
              </a:tr>
              <a:tr h="228104">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1.75455</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3.644629</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8"/>
                  </a:ext>
                </a:extLst>
              </a:tr>
              <a:tr h="228104">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2.219138</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3.862424</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09"/>
                  </a:ext>
                </a:extLst>
              </a:tr>
              <a:tr h="228104">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2.626148</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3.042145</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0"/>
                  </a:ext>
                </a:extLst>
              </a:tr>
              <a:tr h="228104">
                <a:tc>
                  <a:txBody>
                    <a:bodyPr/>
                    <a:lstStyle/>
                    <a:p>
                      <a:pPr algn="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2.026046</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2.162665</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1"/>
                  </a:ext>
                </a:extLst>
              </a:tr>
              <a:tr h="228104">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2.557159</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2.281657</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2"/>
                  </a:ext>
                </a:extLst>
              </a:tr>
              <a:tr h="228104">
                <a:tc>
                  <a:txBody>
                    <a:bodyPr/>
                    <a:lstStyle/>
                    <a:p>
                      <a:pPr algn="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3.070709</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1.354307</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3"/>
                  </a:ext>
                </a:extLst>
              </a:tr>
              <a:tr h="228104">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1.866366</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1.075359</a:t>
                      </a:r>
                      <a:endParaRPr lang="en-US" sz="1600" b="0" i="0" u="none" strike="noStrike">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4"/>
                  </a:ext>
                </a:extLst>
              </a:tr>
              <a:tr h="228104">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a:effectLst/>
                        </a:rPr>
                        <a:t>3.426502</a:t>
                      </a:r>
                      <a:endParaRPr lang="en-US" sz="1600" b="0" i="0" u="none" strike="noStrike">
                        <a:solidFill>
                          <a:srgbClr val="000000"/>
                        </a:solidFill>
                        <a:effectLst/>
                        <a:latin typeface="Calibri" panose="020F0502020204030204" pitchFamily="34" charset="0"/>
                      </a:endParaRPr>
                    </a:p>
                  </a:txBody>
                  <a:tcPr marL="9124" marR="9124" marT="9124" marB="0" anchor="b"/>
                </a:tc>
                <a:tc>
                  <a:txBody>
                    <a:bodyPr/>
                    <a:lstStyle/>
                    <a:p>
                      <a:pPr algn="r" fontAlgn="b"/>
                      <a:r>
                        <a:rPr lang="en-US" sz="1600" u="none" strike="noStrike" dirty="0">
                          <a:effectLst/>
                        </a:rPr>
                        <a:t>4.778084</a:t>
                      </a:r>
                      <a:endParaRPr lang="en-US" sz="1600" b="0" i="0" u="none" strike="noStrike" dirty="0">
                        <a:solidFill>
                          <a:srgbClr val="000000"/>
                        </a:solidFill>
                        <a:effectLst/>
                        <a:latin typeface="Calibri" panose="020F0502020204030204" pitchFamily="34" charset="0"/>
                      </a:endParaRPr>
                    </a:p>
                  </a:txBody>
                  <a:tcPr marL="9124" marR="9124" marT="9124"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3629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future developments</a:t>
            </a:r>
          </a:p>
        </p:txBody>
      </p:sp>
      <p:sp>
        <p:nvSpPr>
          <p:cNvPr id="3" name="Text Placeholder 2"/>
          <p:cNvSpPr>
            <a:spLocks noGrp="1"/>
          </p:cNvSpPr>
          <p:nvPr>
            <p:ph type="body" idx="1"/>
          </p:nvPr>
        </p:nvSpPr>
        <p:spPr/>
        <p:txBody>
          <a:bodyPr/>
          <a:lstStyle/>
          <a:p>
            <a:r>
              <a:rPr lang="en-US" dirty="0"/>
              <a:t>What I Learned</a:t>
            </a:r>
          </a:p>
        </p:txBody>
      </p:sp>
      <p:sp>
        <p:nvSpPr>
          <p:cNvPr id="4" name="Content Placeholder 3"/>
          <p:cNvSpPr>
            <a:spLocks noGrp="1"/>
          </p:cNvSpPr>
          <p:nvPr>
            <p:ph sz="half" idx="2"/>
          </p:nvPr>
        </p:nvSpPr>
        <p:spPr>
          <a:xfrm>
            <a:off x="685801" y="2870200"/>
            <a:ext cx="4996923" cy="3987799"/>
          </a:xfrm>
        </p:spPr>
        <p:txBody>
          <a:bodyPr>
            <a:normAutofit/>
          </a:bodyPr>
          <a:lstStyle/>
          <a:p>
            <a:r>
              <a:rPr lang="en-US" sz="2000" dirty="0"/>
              <a:t>Consider wires in design</a:t>
            </a:r>
          </a:p>
          <a:p>
            <a:r>
              <a:rPr lang="en-US" sz="2000" dirty="0"/>
              <a:t>Force-response in various materials is still a research-heavy field</a:t>
            </a:r>
          </a:p>
          <a:p>
            <a:r>
              <a:rPr lang="en-US" sz="2000" dirty="0"/>
              <a:t>Force sensors made with </a:t>
            </a:r>
            <a:r>
              <a:rPr lang="en-US" sz="2000" dirty="0" err="1"/>
              <a:t>Velostat</a:t>
            </a:r>
            <a:r>
              <a:rPr lang="en-US" sz="2000" dirty="0"/>
              <a:t> are cheaper than traditional FSRs while retaining many properties of FSRs</a:t>
            </a:r>
          </a:p>
          <a:p>
            <a:r>
              <a:rPr lang="en-US" sz="2000" dirty="0"/>
              <a:t>Because the sensors were hand-made, it was difficult to consistently make them exactly the same, leading to inconsistencies in readings</a:t>
            </a:r>
          </a:p>
          <a:p>
            <a:endParaRPr lang="en-US" dirty="0"/>
          </a:p>
        </p:txBody>
      </p:sp>
      <p:sp>
        <p:nvSpPr>
          <p:cNvPr id="5" name="Text Placeholder 4"/>
          <p:cNvSpPr>
            <a:spLocks noGrp="1"/>
          </p:cNvSpPr>
          <p:nvPr>
            <p:ph type="body" sz="quarter" idx="3"/>
          </p:nvPr>
        </p:nvSpPr>
        <p:spPr>
          <a:xfrm>
            <a:off x="6644647" y="2226734"/>
            <a:ext cx="4722813" cy="576262"/>
          </a:xfrm>
        </p:spPr>
        <p:txBody>
          <a:bodyPr/>
          <a:lstStyle/>
          <a:p>
            <a:r>
              <a:rPr lang="en-US" dirty="0"/>
              <a:t>Future Applications</a:t>
            </a:r>
          </a:p>
        </p:txBody>
      </p:sp>
      <p:sp>
        <p:nvSpPr>
          <p:cNvPr id="6" name="Content Placeholder 5"/>
          <p:cNvSpPr>
            <a:spLocks noGrp="1"/>
          </p:cNvSpPr>
          <p:nvPr>
            <p:ph sz="quarter" idx="4"/>
          </p:nvPr>
        </p:nvSpPr>
        <p:spPr>
          <a:xfrm>
            <a:off x="6343988" y="2870201"/>
            <a:ext cx="4995334" cy="2920998"/>
          </a:xfrm>
        </p:spPr>
        <p:txBody>
          <a:bodyPr/>
          <a:lstStyle/>
          <a:p>
            <a:r>
              <a:rPr lang="en-US" sz="2000" dirty="0"/>
              <a:t>New jaw design with custom force sensor integrated</a:t>
            </a:r>
          </a:p>
          <a:p>
            <a:pPr lvl="1"/>
            <a:r>
              <a:rPr lang="en-US" sz="1800" dirty="0"/>
              <a:t>Keep wires stationary</a:t>
            </a:r>
          </a:p>
          <a:p>
            <a:pPr lvl="1"/>
            <a:r>
              <a:rPr lang="en-US" sz="1800" dirty="0"/>
              <a:t>Protect </a:t>
            </a:r>
            <a:r>
              <a:rPr lang="en-US" sz="1800" dirty="0" err="1"/>
              <a:t>Velostat</a:t>
            </a:r>
            <a:r>
              <a:rPr lang="en-US" sz="1800" dirty="0"/>
              <a:t> and wiring</a:t>
            </a:r>
          </a:p>
          <a:p>
            <a:pPr lvl="1"/>
            <a:r>
              <a:rPr lang="en-US" sz="1800" dirty="0"/>
              <a:t>More professional look</a:t>
            </a:r>
          </a:p>
          <a:p>
            <a:r>
              <a:rPr lang="en-US" sz="2000" dirty="0"/>
              <a:t>Force feedback system</a:t>
            </a:r>
            <a:endParaRPr lang="en-US" dirty="0"/>
          </a:p>
        </p:txBody>
      </p:sp>
    </p:spTree>
    <p:extLst>
      <p:ext uri="{BB962C8B-B14F-4D97-AF65-F5344CB8AC3E}">
        <p14:creationId xmlns:p14="http://schemas.microsoft.com/office/powerpoint/2010/main" val="99915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930</TotalTime>
  <Words>634</Words>
  <Application>Microsoft Office PowerPoint</Application>
  <PresentationFormat>Widescreen</PresentationFormat>
  <Paragraphs>127</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Celestial</vt:lpstr>
      <vt:lpstr>Evaluation of Force-Sensing Materials for a Small Robotic Gripper </vt:lpstr>
      <vt:lpstr>overview</vt:lpstr>
      <vt:lpstr>The problem with fSRs</vt:lpstr>
      <vt:lpstr>The candidates for the material</vt:lpstr>
      <vt:lpstr>The test bed</vt:lpstr>
      <vt:lpstr>Test bed results for fsr and velostat </vt:lpstr>
      <vt:lpstr>Implementation on a manipulator</vt:lpstr>
      <vt:lpstr>Data comparison between fsrs and velostat sensors</vt:lpstr>
      <vt:lpstr>Conclusions and future developments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Force-Sensing Materials for a Small Robotic Gripper</dc:title>
  <dc:creator>A Martin</dc:creator>
  <cp:lastModifiedBy>A Martin</cp:lastModifiedBy>
  <cp:revision>23</cp:revision>
  <dcterms:created xsi:type="dcterms:W3CDTF">2017-04-03T22:25:04Z</dcterms:created>
  <dcterms:modified xsi:type="dcterms:W3CDTF">2017-04-08T03:13:04Z</dcterms:modified>
</cp:coreProperties>
</file>